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6" r:id="rId3"/>
    <p:sldId id="260" r:id="rId4"/>
    <p:sldId id="271" r:id="rId5"/>
    <p:sldId id="272" r:id="rId6"/>
    <p:sldId id="285" r:id="rId7"/>
    <p:sldId id="273" r:id="rId8"/>
    <p:sldId id="278" r:id="rId9"/>
    <p:sldId id="274" r:id="rId10"/>
    <p:sldId id="280" r:id="rId11"/>
    <p:sldId id="286" r:id="rId12"/>
    <p:sldId id="283" r:id="rId13"/>
    <p:sldId id="287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4ED"/>
    <a:srgbClr val="F4EEF6"/>
    <a:srgbClr val="AB40C8"/>
    <a:srgbClr val="590709"/>
    <a:srgbClr val="4999B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202660" y="2336017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74900" y="2966135"/>
            <a:ext cx="6096000" cy="15773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0" b="1" dirty="0" err="1" smtClean="0">
                <a:solidFill>
                  <a:prstClr val="white"/>
                </a:solidFill>
              </a:rPr>
              <a:t>전기차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 충전소 활성화를 위한 설치지역 재선정  </a:t>
            </a:r>
            <a:endParaRPr lang="en-US" altLang="ko-KR" sz="4000" b="1" dirty="0">
              <a:solidFill>
                <a:srgbClr val="FEFDA3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white"/>
                </a:solidFill>
              </a:rPr>
              <a:t>빅데이터</a:t>
            </a:r>
            <a:r>
              <a:rPr lang="ko-KR" altLang="en-US" sz="1100" dirty="0" smtClean="0">
                <a:solidFill>
                  <a:prstClr val="white"/>
                </a:solidFill>
              </a:rPr>
              <a:t> 분석∙시각화 방법론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406" y="136317"/>
            <a:ext cx="258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서울 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반 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342147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prstClr val="white"/>
                </a:solidFill>
              </a:rPr>
              <a:t>전기차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충전소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-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시흥시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43" t="8176" r="33638" b="14581"/>
          <a:stretch/>
        </p:blipFill>
        <p:spPr>
          <a:xfrm>
            <a:off x="839239" y="2005740"/>
            <a:ext cx="5029200" cy="338155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86732" y="1227229"/>
            <a:ext cx="3896663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불법 </a:t>
            </a:r>
            <a:r>
              <a:rPr lang="ko-KR" altLang="en-US" sz="1600" b="1" dirty="0" err="1" smtClean="0">
                <a:solidFill>
                  <a:prstClr val="white"/>
                </a:solidFill>
              </a:rPr>
              <a:t>주정차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CCTV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분석 결과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- 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시흥시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5049" t="9891" r="36819" b="14967"/>
          <a:stretch/>
        </p:blipFill>
        <p:spPr>
          <a:xfrm>
            <a:off x="5986732" y="2008468"/>
            <a:ext cx="4641011" cy="33744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13252" y="5490102"/>
            <a:ext cx="8630139" cy="1184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543" y="5489578"/>
            <a:ext cx="818156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전기차</a:t>
            </a:r>
            <a:r>
              <a:rPr lang="ko-KR" altLang="en-US" sz="1600" dirty="0"/>
              <a:t> 충전 구역에 </a:t>
            </a:r>
            <a:r>
              <a:rPr lang="ko-KR" altLang="en-US" sz="1600" dirty="0" smtClean="0"/>
              <a:t>불법 </a:t>
            </a:r>
            <a:r>
              <a:rPr lang="ko-KR" altLang="en-US" sz="1600" dirty="0" err="1" smtClean="0"/>
              <a:t>주정차를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단속하는 </a:t>
            </a:r>
            <a:r>
              <a:rPr lang="en-US" altLang="ko-KR" sz="1600" dirty="0"/>
              <a:t>CCTV</a:t>
            </a:r>
            <a:r>
              <a:rPr lang="ko-KR" altLang="en-US" sz="1600" dirty="0"/>
              <a:t>가 없어</a:t>
            </a:r>
          </a:p>
          <a:p>
            <a:r>
              <a:rPr lang="ko-KR" altLang="en-US" sz="1600" dirty="0"/>
              <a:t>운영을 잘 </a:t>
            </a:r>
            <a:r>
              <a:rPr lang="ko-KR" altLang="en-US" sz="1600" dirty="0" smtClean="0"/>
              <a:t>못할 것이다</a:t>
            </a:r>
            <a:r>
              <a:rPr lang="en-US" altLang="ko-KR" sz="16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1600" dirty="0" smtClean="0"/>
              <a:t>→ 시흥 </a:t>
            </a:r>
            <a:r>
              <a:rPr lang="ko-KR" altLang="en-US" sz="1600" dirty="0" err="1"/>
              <a:t>전기차</a:t>
            </a:r>
            <a:r>
              <a:rPr lang="ko-KR" altLang="en-US" sz="1600" dirty="0"/>
              <a:t> 충전소에는 </a:t>
            </a:r>
            <a:r>
              <a:rPr lang="ko-KR" altLang="en-US" sz="1600" dirty="0" smtClean="0"/>
              <a:t>불법 </a:t>
            </a:r>
            <a:r>
              <a:rPr lang="ko-KR" altLang="en-US" sz="1600" dirty="0" err="1" smtClean="0"/>
              <a:t>주정차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CCTV</a:t>
            </a:r>
            <a:r>
              <a:rPr lang="ko-KR" altLang="en-US" sz="1600" dirty="0"/>
              <a:t>가 많이 설치되어 </a:t>
            </a:r>
            <a:r>
              <a:rPr lang="ko-KR" altLang="en-US" sz="1600" dirty="0" smtClean="0"/>
              <a:t>있어 관리에 소홀하다는 것을 알 수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11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896663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최저 기온이 영하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7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도 이하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/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이상인 곳 선정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9" y="2005739"/>
            <a:ext cx="6881403" cy="45367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323052" y="2005739"/>
            <a:ext cx="2796396" cy="45367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330" y="2432991"/>
            <a:ext cx="268798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저온 주행거리 테스트 기준 온도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영하 </a:t>
            </a:r>
            <a:r>
              <a:rPr lang="en-US" altLang="ko-KR" sz="1600" b="1" dirty="0" smtClean="0"/>
              <a:t>7</a:t>
            </a:r>
            <a:r>
              <a:rPr lang="ko-KR" altLang="en-US" sz="1600" b="1" dirty="0" smtClean="0"/>
              <a:t>도</a:t>
            </a:r>
            <a:endParaRPr lang="en-US" altLang="ko-KR" sz="1600" b="1" dirty="0" smtClean="0"/>
          </a:p>
          <a:p>
            <a:endParaRPr lang="en-US" altLang="ko-KR" sz="700" dirty="0" smtClean="0"/>
          </a:p>
          <a:p>
            <a:endParaRPr lang="en-US" altLang="ko-KR" sz="700" dirty="0"/>
          </a:p>
          <a:p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→ 기온이 낮은 곳에서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주행가능 거리가 짧기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때문에 기온이 낮은 곳에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충전소가 더 많이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설치되어야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17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896663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영하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7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도 이상인 곳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-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여수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2" y="2113472"/>
            <a:ext cx="4611885" cy="45683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42844" y="1236349"/>
            <a:ext cx="3896663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영하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7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도 이상인 곳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-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김해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44" y="2113471"/>
            <a:ext cx="6147836" cy="45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342147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영하 </a:t>
            </a:r>
            <a:r>
              <a:rPr lang="en-US" altLang="ko-KR" sz="1600" b="1" dirty="0">
                <a:solidFill>
                  <a:prstClr val="white"/>
                </a:solidFill>
              </a:rPr>
              <a:t>7</a:t>
            </a:r>
            <a:r>
              <a:rPr lang="ko-KR" altLang="en-US" sz="1600" b="1" dirty="0">
                <a:solidFill>
                  <a:prstClr val="white"/>
                </a:solidFill>
              </a:rPr>
              <a:t>도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이하인 </a:t>
            </a:r>
            <a:r>
              <a:rPr lang="ko-KR" altLang="en-US" sz="1600" b="1" dirty="0">
                <a:solidFill>
                  <a:prstClr val="white"/>
                </a:solidFill>
              </a:rPr>
              <a:t>곳 </a:t>
            </a:r>
            <a:r>
              <a:rPr lang="en-US" altLang="ko-KR" sz="1600" b="1" dirty="0">
                <a:solidFill>
                  <a:prstClr val="white"/>
                </a:solidFill>
              </a:rPr>
              <a:t>-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철원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6732" y="1227229"/>
            <a:ext cx="3896663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영하 </a:t>
            </a:r>
            <a:r>
              <a:rPr lang="en-US" altLang="ko-KR" sz="1600" b="1" dirty="0">
                <a:solidFill>
                  <a:prstClr val="white"/>
                </a:solidFill>
              </a:rPr>
              <a:t>7</a:t>
            </a:r>
            <a:r>
              <a:rPr lang="ko-KR" altLang="en-US" sz="1600" b="1" dirty="0">
                <a:solidFill>
                  <a:prstClr val="white"/>
                </a:solidFill>
              </a:rPr>
              <a:t>도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이하인 </a:t>
            </a:r>
            <a:r>
              <a:rPr lang="ko-KR" altLang="en-US" sz="1600" b="1" dirty="0">
                <a:solidFill>
                  <a:prstClr val="white"/>
                </a:solidFill>
              </a:rPr>
              <a:t>곳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-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평창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 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32" y="2079299"/>
            <a:ext cx="4959049" cy="3777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203"/>
          <a:stretch/>
        </p:blipFill>
        <p:spPr>
          <a:xfrm>
            <a:off x="839239" y="2079299"/>
            <a:ext cx="4517765" cy="3777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81" y="356694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6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한계점 및 시사점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274466" y="3436516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274466" y="5175247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274466" y="6663657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274466" y="2018559"/>
            <a:ext cx="67237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①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한계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속성 설명이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부족함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→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한국환경공단에서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제공되는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전기차충전소운영현황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데이터에서 속성설명이 부족했음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충전시간과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충전량의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상관관계를 볼 수 없음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274465" y="3750201"/>
            <a:ext cx="6723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②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가중치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설정 판단 어려움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→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충전소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입지선정 모델에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고속도로 여부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', '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기온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', '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불법주정차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건수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'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라는 속성을 활용하여 가중치를 부여하고자 하였지만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어느 정도의 가중치가 적절한지는 정하지 못함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274465" y="5486938"/>
            <a:ext cx="67237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③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일부 분석 데이터에 주소와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경도가 존재하지 않음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→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주정차위반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건수 등이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군구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단위로만 제공되고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키워드가 일정하지 않아 검색 및 분석에 어려움을 겪음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34" y="973052"/>
            <a:ext cx="8970524" cy="90579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228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169848"/>
            <a:ext cx="11442700" cy="5501725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prstClr val="white"/>
                  </a:solidFill>
                </a:rPr>
                <a:t>목차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1457288" y="184922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rot="16200000" flipH="1">
            <a:off x="1223294" y="2090768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91675" y="2157006"/>
            <a:ext cx="327696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문제점 파악 및 주제 선정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36892" y="2272460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7288" y="343451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rot="16200000" flipH="1">
            <a:off x="1223294" y="367605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91675" y="3742294"/>
            <a:ext cx="327696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방향 설정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36892" y="3857748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28928" y="184922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 rot="16200000" flipH="1">
            <a:off x="6294934" y="2090768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3315" y="2157006"/>
            <a:ext cx="3276967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기존 표준분석모델 소개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08532" y="2272460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28928" y="343451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16200000" flipH="1">
            <a:off x="6294934" y="367605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63315" y="3742294"/>
            <a:ext cx="3276967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활용 데이터 소개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608532" y="3857748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457288" y="501980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 flipH="1">
            <a:off x="1223294" y="526134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291675" y="5327582"/>
            <a:ext cx="327696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결과 및 시각화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536892" y="5443036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528928" y="501980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 rot="16200000" flipH="1">
            <a:off x="6294934" y="526134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63315" y="5327582"/>
            <a:ext cx="327696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한계점</a:t>
            </a:r>
            <a:endParaRPr lang="ko-KR" altLang="en-US" sz="16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08532" y="5443036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 algn="ctr">
                <a:buAutoNum type="arabicPeriod"/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문제점 파악 및 주제 선정</a:t>
              </a:r>
              <a:endParaRPr lang="en-US" altLang="ko-KR" sz="20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사각형: 둥근 모서리 5">
            <a:extLst>
              <a:ext uri="{FF2B5EF4-FFF2-40B4-BE49-F238E27FC236}">
                <a16:creationId xmlns=""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2571365" y="955609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문제점 파악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030" name="Picture 6" descr="https://tech.hyundaimotorgroup.com/kr/wp-content/uploads/sites/2/2019/09/all-about-ev-text1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35" y="3197904"/>
            <a:ext cx="3511138" cy="333360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29" y="1449828"/>
            <a:ext cx="5046452" cy="71298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28" y="2417752"/>
            <a:ext cx="5046453" cy="66200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5" name="모서리가 둥근 직사각형 54"/>
          <p:cNvSpPr/>
          <p:nvPr/>
        </p:nvSpPr>
        <p:spPr>
          <a:xfrm>
            <a:off x="1532633" y="1444016"/>
            <a:ext cx="3591940" cy="1612881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90774" y="1604526"/>
            <a:ext cx="3203769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750" b="1" dirty="0" smtClean="0"/>
              <a:t># </a:t>
            </a:r>
            <a:r>
              <a:rPr lang="ko-KR" altLang="en-US" sz="1750" b="1" dirty="0" smtClean="0"/>
              <a:t>빠르게 증가하는 </a:t>
            </a:r>
            <a:r>
              <a:rPr lang="ko-KR" altLang="en-US" sz="1750" b="1" dirty="0" err="1" smtClean="0"/>
              <a:t>전기차</a:t>
            </a:r>
            <a:endParaRPr lang="en-US" altLang="ko-KR" sz="1750" b="1" dirty="0"/>
          </a:p>
          <a:p>
            <a:pPr>
              <a:lnSpc>
                <a:spcPts val="2000"/>
              </a:lnSpc>
            </a:pPr>
            <a:r>
              <a:rPr lang="en-US" altLang="ko-KR" sz="1750" b="1" dirty="0" smtClean="0"/>
              <a:t># </a:t>
            </a:r>
            <a:r>
              <a:rPr lang="ko-KR" altLang="en-US" sz="1750" b="1" dirty="0" smtClean="0"/>
              <a:t>충전 인프라 불균형</a:t>
            </a:r>
            <a:endParaRPr lang="en-US" altLang="ko-KR" sz="1750" b="1" dirty="0" smtClean="0"/>
          </a:p>
          <a:p>
            <a:pPr>
              <a:lnSpc>
                <a:spcPts val="2000"/>
              </a:lnSpc>
            </a:pPr>
            <a:r>
              <a:rPr lang="en-US" altLang="ko-KR" sz="1750" b="1" dirty="0" smtClean="0"/>
              <a:t># </a:t>
            </a:r>
            <a:r>
              <a:rPr lang="ko-KR" altLang="en-US" sz="1750" b="1" dirty="0" err="1" smtClean="0"/>
              <a:t>완속</a:t>
            </a:r>
            <a:r>
              <a:rPr lang="ko-KR" altLang="en-US" sz="1750" b="1" dirty="0" smtClean="0"/>
              <a:t> 충전기 </a:t>
            </a:r>
            <a:r>
              <a:rPr lang="en-US" altLang="ko-KR" sz="1750" b="1" dirty="0" smtClean="0"/>
              <a:t>VS </a:t>
            </a:r>
            <a:r>
              <a:rPr lang="ko-KR" altLang="en-US" sz="1750" b="1" dirty="0" smtClean="0"/>
              <a:t>급속 충전기</a:t>
            </a:r>
            <a:endParaRPr lang="en-US" altLang="ko-KR" sz="1750" b="1" dirty="0" smtClean="0"/>
          </a:p>
          <a:p>
            <a:pPr>
              <a:lnSpc>
                <a:spcPts val="2000"/>
              </a:lnSpc>
            </a:pPr>
            <a:r>
              <a:rPr lang="en-US" altLang="ko-KR" sz="1750" b="1" dirty="0" smtClean="0"/>
              <a:t># </a:t>
            </a:r>
            <a:r>
              <a:rPr lang="ko-KR" altLang="en-US" sz="1750" b="1" dirty="0" smtClean="0"/>
              <a:t>불법 </a:t>
            </a:r>
            <a:r>
              <a:rPr lang="ko-KR" altLang="en-US" sz="1750" b="1" dirty="0" err="1" smtClean="0"/>
              <a:t>주정차</a:t>
            </a:r>
            <a:r>
              <a:rPr lang="ko-KR" altLang="en-US" sz="1750" b="1" dirty="0" smtClean="0"/>
              <a:t> 문제</a:t>
            </a:r>
            <a:endParaRPr lang="en-US" altLang="ko-KR" sz="1750" b="1" dirty="0" smtClean="0"/>
          </a:p>
          <a:p>
            <a:pPr>
              <a:lnSpc>
                <a:spcPts val="2000"/>
              </a:lnSpc>
            </a:pPr>
            <a:r>
              <a:rPr lang="en-US" altLang="ko-KR" sz="1750" b="1" dirty="0" smtClean="0"/>
              <a:t># </a:t>
            </a:r>
            <a:r>
              <a:rPr lang="ko-KR" altLang="en-US" sz="1750" b="1" dirty="0" smtClean="0"/>
              <a:t>겨울철 배터리 효율 문제</a:t>
            </a:r>
            <a:endParaRPr lang="en-US" altLang="ko-KR" sz="1750" b="1" dirty="0" smtClean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14698" y="3906626"/>
            <a:ext cx="3591940" cy="229577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모서리 5">
            <a:extLst>
              <a:ext uri="{FF2B5EF4-FFF2-40B4-BE49-F238E27FC236}">
                <a16:creationId xmlns=""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7453430" y="339687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prstClr val="white"/>
                </a:solidFill>
              </a:rPr>
              <a:t>주제 선정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33224" y="4226944"/>
            <a:ext cx="3203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전기차</a:t>
            </a:r>
            <a:r>
              <a:rPr lang="ko-KR" altLang="en-US" b="1" dirty="0" smtClean="0"/>
              <a:t> 충전서 활성화를 위한 설치지역 재선정</a:t>
            </a:r>
            <a:endParaRPr lang="en-US" altLang="ko-KR" b="1" dirty="0" smtClean="0"/>
          </a:p>
          <a:p>
            <a:endParaRPr lang="en-US" altLang="ko-KR" dirty="0"/>
          </a:p>
          <a:p>
            <a:r>
              <a:rPr lang="ko-KR" altLang="ko-KR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충전소가 필요 없는 곳은 제거하고 충전소가 부족한 곳에는 신설을 권장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prstClr val="white"/>
                  </a:solidFill>
                </a:rPr>
                <a:t>2.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기존 표준분석모델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07088"/>
              </p:ext>
            </p:extLst>
          </p:nvPr>
        </p:nvGraphicFramePr>
        <p:xfrm>
          <a:off x="1081935" y="1629039"/>
          <a:ext cx="3342147" cy="497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147"/>
              </a:tblGrid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활용 데이터</a:t>
                      </a:r>
                      <a:endParaRPr lang="ko-KR" altLang="en-US" sz="1300" b="1" dirty="0"/>
                    </a:p>
                  </a:txBody>
                  <a:tcPr>
                    <a:solidFill>
                      <a:srgbClr val="4999B6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대중 집합 시설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대정집합시설 가점</a:t>
                      </a:r>
                      <a:r>
                        <a:rPr lang="en-US" altLang="ko-KR" sz="1300" b="1" dirty="0" smtClean="0"/>
                        <a:t>(5</a:t>
                      </a:r>
                      <a:r>
                        <a:rPr lang="ko-KR" altLang="en-US" sz="1300" b="1" dirty="0" err="1" smtClean="0"/>
                        <a:t>점척도</a:t>
                      </a:r>
                      <a:r>
                        <a:rPr lang="en-US" altLang="ko-KR" sz="1300" b="1" dirty="0" smtClean="0"/>
                        <a:t>)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 smtClean="0"/>
                        <a:t>전기차</a:t>
                      </a:r>
                      <a:r>
                        <a:rPr lang="ko-KR" altLang="en-US" sz="1300" b="1" dirty="0" smtClean="0"/>
                        <a:t> 정보</a:t>
                      </a:r>
                      <a:endParaRPr lang="en-US" altLang="ko-KR" sz="1300" b="1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충전소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충전기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변압기 용량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 smtClean="0">
                          <a:solidFill>
                            <a:srgbClr val="FF0000"/>
                          </a:solidFill>
                        </a:rPr>
                        <a:t>도로별</a:t>
                      </a:r>
                      <a:r>
                        <a:rPr lang="ko-KR" altLang="en-US" sz="1300" b="1" dirty="0" smtClean="0">
                          <a:solidFill>
                            <a:srgbClr val="FF0000"/>
                          </a:solidFill>
                        </a:rPr>
                        <a:t> 교통량 정보</a:t>
                      </a:r>
                      <a:r>
                        <a:rPr lang="en-US" altLang="ko-KR" sz="1300" b="1" dirty="0" smtClean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300" b="1" dirty="0" smtClean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3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유동인구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충전시설 운영상태 전기사용량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전기 안전관리자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공동주택 재개발 및 재건축계획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국유지 및 사유지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대구광역시 연속지적도 </a:t>
                      </a:r>
                      <a:r>
                        <a:rPr lang="en-US" altLang="ko-KR" sz="1300" b="1" dirty="0" smtClean="0"/>
                        <a:t>2017</a:t>
                      </a:r>
                      <a:r>
                        <a:rPr lang="ko-KR" altLang="en-US" sz="1300" b="1" dirty="0" smtClean="0"/>
                        <a:t>년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대구광역시 </a:t>
                      </a:r>
                      <a:r>
                        <a:rPr lang="en-US" altLang="ko-KR" sz="1300" b="1" dirty="0" smtClean="0"/>
                        <a:t>50*50</a:t>
                      </a:r>
                      <a:r>
                        <a:rPr lang="ko-KR" altLang="en-US" sz="1300" b="1" dirty="0" smtClean="0"/>
                        <a:t>셀 정보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81935" y="889757"/>
            <a:ext cx="3342147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 smtClean="0"/>
              <a:t>전기차</a:t>
            </a:r>
            <a:r>
              <a:rPr lang="ko-KR" altLang="en-US" sz="1600" b="1" dirty="0" smtClean="0"/>
              <a:t> 충전 인프라 설치입지 선정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29" y="1629039"/>
            <a:ext cx="6678594" cy="44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prstClr val="white"/>
                  </a:solidFill>
                </a:rPr>
                <a:t>3.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방향 설정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510869" y="1629039"/>
            <a:ext cx="3342147" cy="497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10869" y="889757"/>
            <a:ext cx="3342147" cy="6357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표준분석모델의 한계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10868" y="1828800"/>
            <a:ext cx="33421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① 1</a:t>
            </a:r>
            <a:r>
              <a:rPr lang="ko-KR" altLang="en-US" b="1" dirty="0" smtClean="0"/>
              <a:t>일 교통량만으로는 설명력 부족</a:t>
            </a:r>
            <a:endParaRPr lang="en-US" altLang="ko-KR" b="1" dirty="0"/>
          </a:p>
          <a:p>
            <a:endParaRPr lang="en-US" altLang="ko-KR" dirty="0" smtClean="0"/>
          </a:p>
          <a:p>
            <a:r>
              <a:rPr lang="ko-KR" altLang="en-US" dirty="0" smtClean="0"/>
              <a:t>→고속도로의 집중된 주말 교통량 </a:t>
            </a:r>
            <a:r>
              <a:rPr lang="ko-KR" altLang="en-US" dirty="0" err="1" smtClean="0"/>
              <a:t>미반영</a:t>
            </a:r>
            <a:endParaRPr lang="en-US" altLang="ko-KR" dirty="0" smtClean="0"/>
          </a:p>
          <a:p>
            <a:r>
              <a:rPr lang="ko-KR" altLang="en-US" dirty="0"/>
              <a:t>→ </a:t>
            </a:r>
            <a:r>
              <a:rPr lang="ko-KR" altLang="en-US" dirty="0" smtClean="0"/>
              <a:t>주거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상업시설 등의 상주 구역만 반영한 모델</a:t>
            </a:r>
            <a:endParaRPr lang="en-US" altLang="ko-KR" dirty="0" smtClean="0"/>
          </a:p>
          <a:p>
            <a:r>
              <a:rPr lang="ko-KR" altLang="en-US" dirty="0"/>
              <a:t>→ </a:t>
            </a:r>
            <a:r>
              <a:rPr lang="ko-KR" altLang="en-US" dirty="0" smtClean="0"/>
              <a:t>집중된 주말 교통량을 </a:t>
            </a:r>
            <a:r>
              <a:rPr lang="ko-KR" altLang="en-US" dirty="0" err="1" smtClean="0"/>
              <a:t>고려해야함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② </a:t>
            </a:r>
            <a:r>
              <a:rPr lang="ko-KR" altLang="en-US" b="1" dirty="0" err="1" smtClean="0"/>
              <a:t>전기차의</a:t>
            </a:r>
            <a:r>
              <a:rPr lang="ko-KR" altLang="en-US" b="1" dirty="0" smtClean="0"/>
              <a:t> 특성을 반영하지 못함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/>
              <a:t>→ </a:t>
            </a:r>
            <a:r>
              <a:rPr lang="ko-KR" altLang="en-US" dirty="0" smtClean="0"/>
              <a:t>저온 주행거리 테스트 결과</a:t>
            </a:r>
            <a:endParaRPr lang="en-US" altLang="ko-KR" dirty="0" smtClean="0"/>
          </a:p>
          <a:p>
            <a:r>
              <a:rPr lang="ko-KR" altLang="en-US" dirty="0" smtClean="0"/>
              <a:t>겨울철에는 주행가능 거리 </a:t>
            </a:r>
            <a:r>
              <a:rPr lang="en-US" altLang="ko-KR" dirty="0" smtClean="0"/>
              <a:t>20~30% </a:t>
            </a:r>
            <a:r>
              <a:rPr lang="ko-KR" altLang="en-US" dirty="0" smtClean="0"/>
              <a:t>감소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오른쪽 화살표 3"/>
          <p:cNvSpPr/>
          <p:nvPr/>
        </p:nvSpPr>
        <p:spPr>
          <a:xfrm>
            <a:off x="5408762" y="3554083"/>
            <a:ext cx="638355" cy="48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02863" y="1606764"/>
            <a:ext cx="3342147" cy="4978800"/>
          </a:xfrm>
          <a:prstGeom prst="rect">
            <a:avLst/>
          </a:prstGeom>
          <a:solidFill>
            <a:srgbClr val="F4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602863" y="867482"/>
            <a:ext cx="3342147" cy="6357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새로운 속성 추가</a:t>
            </a:r>
            <a:endParaRPr lang="ko-KR" alt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602862" y="1806525"/>
            <a:ext cx="3342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① </a:t>
            </a:r>
            <a:r>
              <a:rPr lang="ko-KR" altLang="en-US" b="1" dirty="0" smtClean="0"/>
              <a:t>고속도로 데이터</a:t>
            </a:r>
            <a:endParaRPr lang="en-US" altLang="ko-KR" dirty="0" smtClean="0"/>
          </a:p>
          <a:p>
            <a:r>
              <a:rPr lang="ko-KR" altLang="en-US" dirty="0" smtClean="0"/>
              <a:t>→ 평일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주말 평균 교통량 데이터를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② 겨울철 평균 최저기온 데이터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/>
              <a:t>→ </a:t>
            </a:r>
            <a:r>
              <a:rPr lang="ko-KR" altLang="en-US" dirty="0" smtClean="0"/>
              <a:t>영하</a:t>
            </a:r>
            <a:r>
              <a:rPr lang="en-US" altLang="ko-KR" dirty="0" smtClean="0"/>
              <a:t>7</a:t>
            </a:r>
            <a:r>
              <a:rPr lang="ko-KR" altLang="en-US" dirty="0" smtClean="0"/>
              <a:t>도 이하 지역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철원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평창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→ 영하</a:t>
            </a:r>
            <a:r>
              <a:rPr lang="en-US" altLang="ko-KR" dirty="0"/>
              <a:t>7</a:t>
            </a:r>
            <a:r>
              <a:rPr lang="ko-KR" altLang="en-US" dirty="0"/>
              <a:t>도 </a:t>
            </a:r>
            <a:r>
              <a:rPr lang="ko-KR" altLang="en-US" dirty="0" smtClean="0"/>
              <a:t>이상 지역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김해</a:t>
            </a:r>
            <a:r>
              <a:rPr lang="en-US" altLang="ko-KR" dirty="0" smtClean="0"/>
              <a:t>/</a:t>
            </a:r>
            <a:r>
              <a:rPr lang="ko-KR" altLang="en-US" dirty="0" smtClean="0"/>
              <a:t>여수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1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prstClr val="white"/>
                  </a:solidFill>
                </a:rPr>
                <a:t>3.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방향 설정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832665" y="1991343"/>
            <a:ext cx="3342147" cy="668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2665" y="1252060"/>
            <a:ext cx="3342147" cy="635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관리 운영의 문제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664" y="2191103"/>
            <a:ext cx="33421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prstClr val="black"/>
                </a:solidFill>
              </a:rPr>
              <a:t>전기차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충전소 앞 불법 주차 문제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0" y="3271648"/>
            <a:ext cx="6200836" cy="3406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76" y="903044"/>
            <a:ext cx="6236709" cy="281523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95956" y="4908430"/>
            <a:ext cx="2708694" cy="26741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83530" y="5175260"/>
            <a:ext cx="3024236" cy="26741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70455" y="2268748"/>
            <a:ext cx="2944482" cy="24925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4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활용 데이터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94709"/>
              </p:ext>
            </p:extLst>
          </p:nvPr>
        </p:nvGraphicFramePr>
        <p:xfrm>
          <a:off x="1911234" y="5155230"/>
          <a:ext cx="396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충전소 운영 현황</a:t>
                      </a:r>
                      <a:r>
                        <a:rPr lang="en-US" altLang="ko-KR" sz="1400" dirty="0" smtClean="0"/>
                        <a:t>(2014~2017)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1300</a:t>
                      </a:r>
                      <a:r>
                        <a:rPr lang="ko-KR" altLang="en-US" sz="1400" dirty="0" smtClean="0"/>
                        <a:t>시간 이상 충전한 휴게소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325</a:t>
                      </a:r>
                      <a:r>
                        <a:rPr lang="ko-KR" altLang="en-US" sz="1400" dirty="0" smtClean="0"/>
                        <a:t>시간 이하 충전한 휴게소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09017"/>
              </p:ext>
            </p:extLst>
          </p:nvPr>
        </p:nvGraphicFramePr>
        <p:xfrm>
          <a:off x="1911234" y="1049701"/>
          <a:ext cx="396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고속도로 데이터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고속도로별</a:t>
                      </a:r>
                      <a:r>
                        <a:rPr lang="ko-KR" altLang="en-US" sz="1400" dirty="0" smtClean="0"/>
                        <a:t> 주말 평균 교통량 데이터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835"/>
              </p:ext>
            </p:extLst>
          </p:nvPr>
        </p:nvGraphicFramePr>
        <p:xfrm>
          <a:off x="6215816" y="1063097"/>
          <a:ext cx="396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겨울철 평균 최저기온 데이터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일자별</a:t>
                      </a:r>
                      <a:r>
                        <a:rPr lang="ko-KR" altLang="en-US" sz="1400" dirty="0" smtClean="0"/>
                        <a:t> 전국 기온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영하 </a:t>
                      </a:r>
                      <a:r>
                        <a:rPr lang="en-US" altLang="ko-KR" sz="1400" dirty="0" smtClean="0"/>
                        <a:t>7</a:t>
                      </a:r>
                      <a:r>
                        <a:rPr lang="ko-KR" altLang="en-US" sz="1400" dirty="0" smtClean="0"/>
                        <a:t>도 이상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영하 </a:t>
                      </a:r>
                      <a:r>
                        <a:rPr lang="en-US" altLang="ko-KR" sz="1400" dirty="0" smtClean="0"/>
                        <a:t>7</a:t>
                      </a:r>
                      <a:r>
                        <a:rPr lang="ko-KR" altLang="en-US" sz="1400" dirty="0" smtClean="0"/>
                        <a:t>도 이하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31913"/>
              </p:ext>
            </p:extLst>
          </p:nvPr>
        </p:nvGraphicFramePr>
        <p:xfrm>
          <a:off x="1911234" y="1923992"/>
          <a:ext cx="3960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불법 </a:t>
                      </a:r>
                      <a:r>
                        <a:rPr lang="ko-KR" altLang="en-US" sz="1400" dirty="0" err="1" smtClean="0"/>
                        <a:t>주정차</a:t>
                      </a:r>
                      <a:r>
                        <a:rPr lang="ko-KR" altLang="en-US" sz="1400" dirty="0" smtClean="0"/>
                        <a:t> 관련 데이터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공업단지 제원 정보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대구광역시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smtClean="0"/>
                        <a:t>수성구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불법주정차단속</a:t>
                      </a:r>
                      <a:r>
                        <a:rPr lang="en-US" altLang="ko-KR" sz="1400" dirty="0" smtClean="0"/>
                        <a:t>CCTV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부산광역시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smtClean="0"/>
                        <a:t>수영구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불법주정차단속</a:t>
                      </a:r>
                      <a:r>
                        <a:rPr lang="en-US" altLang="ko-KR" sz="1400" dirty="0" smtClean="0"/>
                        <a:t>CCTV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불법주정차단속카메라</a:t>
                      </a:r>
                      <a:r>
                        <a:rPr lang="en-US" altLang="ko-KR" sz="1400" dirty="0" smtClean="0"/>
                        <a:t>_ </a:t>
                      </a:r>
                      <a:r>
                        <a:rPr lang="ko-KR" altLang="en-US" sz="1400" dirty="0" smtClean="0"/>
                        <a:t>서울특별시 송파구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주정차단속건수정보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서울특별시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smtClean="0"/>
                        <a:t>은평구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주정차단속</a:t>
                      </a:r>
                      <a:r>
                        <a:rPr lang="ko-KR" altLang="en-US" sz="1400" dirty="0" smtClean="0"/>
                        <a:t> 현황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인천광역시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미추홀구</a:t>
                      </a:r>
                      <a:r>
                        <a:rPr lang="en-US" altLang="ko-KR" sz="1400" dirty="0" smtClean="0"/>
                        <a:t>_</a:t>
                      </a:r>
                      <a:r>
                        <a:rPr lang="ko-KR" altLang="en-US" sz="1400" dirty="0" err="1" smtClean="0"/>
                        <a:t>불법주정차단속</a:t>
                      </a:r>
                      <a:r>
                        <a:rPr lang="en-US" altLang="ko-KR" sz="1400" dirty="0" smtClean="0"/>
                        <a:t>CCTV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충주시 </a:t>
                      </a:r>
                      <a:r>
                        <a:rPr lang="ko-KR" altLang="en-US" sz="1400" dirty="0" err="1" smtClean="0"/>
                        <a:t>불법주정차</a:t>
                      </a:r>
                      <a:r>
                        <a:rPr lang="ko-KR" altLang="en-US" sz="1400" dirty="0" smtClean="0"/>
                        <a:t> 무인단속카메라 현황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64125"/>
              </p:ext>
            </p:extLst>
          </p:nvPr>
        </p:nvGraphicFramePr>
        <p:xfrm>
          <a:off x="6215816" y="3219914"/>
          <a:ext cx="3960000" cy="30478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0000"/>
              </a:tblGrid>
              <a:tr h="401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관련 논문</a:t>
                      </a:r>
                      <a:endParaRPr lang="ko-KR" altLang="en-US" sz="1400" dirty="0"/>
                    </a:p>
                  </a:txBody>
                  <a:tcPr/>
                </a:tc>
              </a:tr>
              <a:tr h="561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충전수요 분산을 위한 신규 </a:t>
                      </a:r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충전소 위치 선정에 관한 연구</a:t>
                      </a:r>
                      <a:endParaRPr lang="ko-KR" altLang="en-US" sz="1400" dirty="0"/>
                    </a:p>
                  </a:txBody>
                  <a:tcPr/>
                </a:tc>
              </a:tr>
              <a:tr h="401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전기차에</a:t>
                      </a:r>
                      <a:r>
                        <a:rPr lang="ko-KR" altLang="en-US" sz="1400" dirty="0" smtClean="0"/>
                        <a:t> 대한 소비자 신념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태도 및 수용의도</a:t>
                      </a:r>
                      <a:endParaRPr lang="ko-KR" altLang="en-US" sz="1400" dirty="0"/>
                    </a:p>
                  </a:txBody>
                  <a:tcPr/>
                </a:tc>
              </a:tr>
              <a:tr h="561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무선 충전을 위한 주차위치 탐색에 관한 연구</a:t>
                      </a:r>
                      <a:endParaRPr lang="ko-KR" altLang="en-US" sz="1400" dirty="0"/>
                    </a:p>
                  </a:txBody>
                  <a:tcPr/>
                </a:tc>
              </a:tr>
              <a:tr h="561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충전인프라 및 데이터 연계 분석에 의한 시스템 모델링 및 실증 설계</a:t>
                      </a:r>
                      <a:endParaRPr lang="ko-KR" altLang="en-US" sz="1400" dirty="0"/>
                    </a:p>
                  </a:txBody>
                  <a:tcPr/>
                </a:tc>
              </a:tr>
              <a:tr h="561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지역별 패널 자료를 이용한 </a:t>
                      </a:r>
                      <a:r>
                        <a:rPr lang="ko-KR" altLang="en-US" sz="1400" dirty="0" err="1" smtClean="0"/>
                        <a:t>전기차</a:t>
                      </a:r>
                      <a:r>
                        <a:rPr lang="ko-KR" altLang="en-US" sz="1400" dirty="0" smtClean="0"/>
                        <a:t> 구매 결정요인 분석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0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342147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평일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/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주말 </a:t>
            </a:r>
            <a:r>
              <a:rPr lang="ko-KR" altLang="en-US" sz="1600" b="1" dirty="0">
                <a:solidFill>
                  <a:prstClr val="white"/>
                </a:solidFill>
              </a:rPr>
              <a:t>교통량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ANOVA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분석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8" y="2045519"/>
            <a:ext cx="8207413" cy="42086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74904" y="5218982"/>
            <a:ext cx="4733426" cy="7246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06242" y="4615131"/>
            <a:ext cx="4209690" cy="13284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/>
          </a:p>
        </p:txBody>
      </p:sp>
      <p:sp>
        <p:nvSpPr>
          <p:cNvPr id="6" name="TextBox 5"/>
          <p:cNvSpPr txBox="1"/>
          <p:nvPr/>
        </p:nvSpPr>
        <p:spPr>
          <a:xfrm>
            <a:off x="6944264" y="4701399"/>
            <a:ext cx="387326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평일 교통량과 주말 교통량의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ANOVA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결과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P-value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0.0418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0.05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보다 작음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평일 교통량과 주말 교통량에 차이가 있음 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dirty="0"/>
          </a:p>
        </p:txBody>
      </p:sp>
      <p:cxnSp>
        <p:nvCxnSpPr>
          <p:cNvPr id="10" name="구부러진 연결선 9"/>
          <p:cNvCxnSpPr>
            <a:stCxn id="16" idx="3"/>
            <a:endCxn id="5" idx="1"/>
          </p:cNvCxnSpPr>
          <p:nvPr/>
        </p:nvCxnSpPr>
        <p:spPr>
          <a:xfrm flipV="1">
            <a:off x="5608330" y="5279366"/>
            <a:ext cx="1197912" cy="301925"/>
          </a:xfrm>
          <a:prstGeom prst="curvedConnector3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673458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.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분석 결과 및 시각화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9239" y="1236350"/>
            <a:ext cx="3342147" cy="635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전국 </a:t>
            </a:r>
            <a:r>
              <a:rPr lang="ko-KR" altLang="en-US" sz="1600" b="1" dirty="0" err="1" smtClean="0"/>
              <a:t>전기차</a:t>
            </a:r>
            <a:r>
              <a:rPr lang="ko-KR" altLang="en-US" sz="1600" b="1" dirty="0" smtClean="0"/>
              <a:t> 충전소 분포</a:t>
            </a:r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2" y="2005740"/>
            <a:ext cx="7629410" cy="42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650</Words>
  <Application>Microsoft Office PowerPoint</Application>
  <PresentationFormat>와이드스크린</PresentationFormat>
  <Paragraphs>129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Aharoni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Admin</cp:lastModifiedBy>
  <cp:revision>41</cp:revision>
  <dcterms:created xsi:type="dcterms:W3CDTF">2020-01-13T05:39:04Z</dcterms:created>
  <dcterms:modified xsi:type="dcterms:W3CDTF">2020-07-21T08:06:28Z</dcterms:modified>
</cp:coreProperties>
</file>